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7" d="100"/>
          <a:sy n="87" d="100"/>
        </p:scale>
        <p:origin x="61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Map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title>
    <c:autoTitleDeleted val="0"/>
    <c:plotArea>
      <c:layout/>
      <c:ofPieChart>
        <c:ofPieType val="bar"/>
        <c:varyColors val="1"/>
        <c:ser>
          <c:idx val="0"/>
          <c:order val="0"/>
          <c:tx>
            <c:strRef>
              <c:f>Blad1!$B$1</c:f>
              <c:strCache>
                <c:ptCount val="1"/>
                <c:pt idx="0">
                  <c:v>titel 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C49-4A6C-840F-7103E91D3C7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C49-4A6C-840F-7103E91D3C7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C49-4A6C-840F-7103E91D3C7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2C49-4A6C-840F-7103E91D3C7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2C49-4A6C-840F-7103E91D3C7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2C49-4A6C-840F-7103E91D3C70}"/>
              </c:ext>
            </c:extLst>
          </c:dPt>
          <c:cat>
            <c:strRef>
              <c:f>Blad1!$A$2:$A$6</c:f>
              <c:strCache>
                <c:ptCount val="5"/>
                <c:pt idx="0">
                  <c:v>tabellen</c:v>
                </c:pt>
                <c:pt idx="1">
                  <c:v>grafieken</c:v>
                </c:pt>
                <c:pt idx="2">
                  <c:v>cijfers</c:v>
                </c:pt>
                <c:pt idx="3">
                  <c:v>lengte</c:v>
                </c:pt>
                <c:pt idx="4">
                  <c:v>grootte</c:v>
                </c:pt>
              </c:strCache>
            </c:strRef>
          </c:cat>
          <c:val>
            <c:numRef>
              <c:f>Blad1!$B$2:$B$6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2C49-4A6C-840F-7103E91D3C70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ondertitel 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E-2C49-4A6C-840F-7103E91D3C7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0-2C49-4A6C-840F-7103E91D3C7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2-2C49-4A6C-840F-7103E91D3C7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4-2C49-4A6C-840F-7103E91D3C7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6-2C49-4A6C-840F-7103E91D3C7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8-2C49-4A6C-840F-7103E91D3C70}"/>
              </c:ext>
            </c:extLst>
          </c:dPt>
          <c:cat>
            <c:strRef>
              <c:f>Blad1!$A$2:$A$6</c:f>
              <c:strCache>
                <c:ptCount val="5"/>
                <c:pt idx="0">
                  <c:v>tabellen</c:v>
                </c:pt>
                <c:pt idx="1">
                  <c:v>grafieken</c:v>
                </c:pt>
                <c:pt idx="2">
                  <c:v>cijfers</c:v>
                </c:pt>
                <c:pt idx="3">
                  <c:v>lengte</c:v>
                </c:pt>
                <c:pt idx="4">
                  <c:v>grootte</c:v>
                </c:pt>
              </c:strCache>
            </c:strRef>
          </c:cat>
          <c:val>
            <c:numRef>
              <c:f>Blad1!$C$2:$C$6</c:f>
              <c:numCache>
                <c:formatCode>General</c:formatCode>
                <c:ptCount val="5"/>
                <c:pt idx="0">
                  <c:v>5</c:v>
                </c:pt>
                <c:pt idx="1">
                  <c:v>4</c:v>
                </c:pt>
                <c:pt idx="2">
                  <c:v>3</c:v>
                </c:pt>
                <c:pt idx="3">
                  <c:v>2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9-2C49-4A6C-840F-7103E91D3C70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lead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B-2C49-4A6C-840F-7103E91D3C7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D-2C49-4A6C-840F-7103E91D3C7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F-2C49-4A6C-840F-7103E91D3C7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1-2C49-4A6C-840F-7103E91D3C7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3-2C49-4A6C-840F-7103E91D3C7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5-2C49-4A6C-840F-7103E91D3C70}"/>
              </c:ext>
            </c:extLst>
          </c:dPt>
          <c:cat>
            <c:strRef>
              <c:f>Blad1!$A$2:$A$6</c:f>
              <c:strCache>
                <c:ptCount val="5"/>
                <c:pt idx="0">
                  <c:v>tabellen</c:v>
                </c:pt>
                <c:pt idx="1">
                  <c:v>grafieken</c:v>
                </c:pt>
                <c:pt idx="2">
                  <c:v>cijfers</c:v>
                </c:pt>
                <c:pt idx="3">
                  <c:v>lengte</c:v>
                </c:pt>
                <c:pt idx="4">
                  <c:v>grootte</c:v>
                </c:pt>
              </c:strCache>
            </c:strRef>
          </c:cat>
          <c:val>
            <c:numRef>
              <c:f>Blad1!$D$2:$D$6</c:f>
              <c:numCache>
                <c:formatCode>General</c:formatCode>
                <c:ptCount val="5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6-2C49-4A6C-840F-7103E91D3C70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soort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8-2C49-4A6C-840F-7103E91D3C7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A-2C49-4A6C-840F-7103E91D3C7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C-2C49-4A6C-840F-7103E91D3C7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E-2C49-4A6C-840F-7103E91D3C7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0-2C49-4A6C-840F-7103E91D3C7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2-2C49-4A6C-840F-7103E91D3C70}"/>
              </c:ext>
            </c:extLst>
          </c:dPt>
          <c:cat>
            <c:strRef>
              <c:f>Blad1!$A$2:$A$6</c:f>
              <c:strCache>
                <c:ptCount val="5"/>
                <c:pt idx="0">
                  <c:v>tabellen</c:v>
                </c:pt>
                <c:pt idx="1">
                  <c:v>grafieken</c:v>
                </c:pt>
                <c:pt idx="2">
                  <c:v>cijfers</c:v>
                </c:pt>
                <c:pt idx="3">
                  <c:v>lengte</c:v>
                </c:pt>
                <c:pt idx="4">
                  <c:v>grootte</c:v>
                </c:pt>
              </c:strCache>
            </c:strRef>
          </c:cat>
          <c:val>
            <c:numRef>
              <c:f>Blad1!$E$2:$E$6</c:f>
              <c:numCache>
                <c:formatCode>General</c:formatCode>
                <c:ptCount val="5"/>
                <c:pt idx="0">
                  <c:v>4</c:v>
                </c:pt>
                <c:pt idx="1">
                  <c:v>5</c:v>
                </c:pt>
                <c:pt idx="2">
                  <c:v>4</c:v>
                </c:pt>
                <c:pt idx="3">
                  <c:v>3</c:v>
                </c:pt>
                <c:pt idx="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33-2C49-4A6C-840F-7103E91D3C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gapWidth val="100"/>
        <c:secondPieSize val="75"/>
        <c:ser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serLines>
      </c:of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nl-N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50000"/>
            <a:lumOff val="50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4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file:///F:\Master%20Duits\module%20arrangeren\421-831-1-SM%20artikel%20van%20prof.%20Westh.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2B58EA-8C2F-4820-87A6-80D9E9373E5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Oriënterend lezen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7BE8837-3FD7-4601-B658-1EFD634A3EE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05580960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BB190B-D9F7-433D-9991-7153C93CF5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Waar gaat de tekst over?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1405CBD-1B1B-4589-A57D-ECB412DCFD6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nl-NL" dirty="0"/>
              <a:t>Kijk naar:</a:t>
            </a:r>
            <a:endParaRPr lang="nl-NL" sz="1800" dirty="0"/>
          </a:p>
          <a:p>
            <a:pPr lvl="1"/>
            <a:r>
              <a:rPr lang="nl-NL" dirty="0"/>
              <a:t>afbeeldingen, cijfers, grafieken en tabellen</a:t>
            </a:r>
            <a:endParaRPr lang="nl-NL" sz="1600" dirty="0"/>
          </a:p>
          <a:p>
            <a:pPr lvl="1"/>
            <a:r>
              <a:rPr lang="nl-NL" dirty="0"/>
              <a:t>titel, ondertitel en lead</a:t>
            </a:r>
            <a:endParaRPr lang="nl-NL" sz="1600" dirty="0"/>
          </a:p>
          <a:p>
            <a:pPr lvl="1"/>
            <a:r>
              <a:rPr lang="nl-NL" dirty="0"/>
              <a:t>grootte en soort lettertype</a:t>
            </a:r>
            <a:endParaRPr lang="nl-NL" sz="1600" dirty="0"/>
          </a:p>
          <a:p>
            <a:pPr lvl="1"/>
            <a:r>
              <a:rPr lang="nl-NL" dirty="0"/>
              <a:t>lengte van de tekst</a:t>
            </a:r>
            <a:endParaRPr lang="nl-NL" sz="1600" dirty="0"/>
          </a:p>
          <a:p>
            <a:pPr lvl="1"/>
            <a:r>
              <a:rPr lang="nl-NL" dirty="0"/>
              <a:t>bronnen</a:t>
            </a:r>
            <a:endParaRPr lang="nl-NL" sz="1600" dirty="0"/>
          </a:p>
          <a:p>
            <a:pPr lvl="1"/>
            <a:r>
              <a:rPr lang="nl-NL" dirty="0"/>
              <a:t>tussenkopjes, eerste en laatste alinea</a:t>
            </a:r>
            <a:endParaRPr lang="nl-NL" sz="1600" dirty="0"/>
          </a:p>
          <a:p>
            <a:endParaRPr lang="nl-NL" dirty="0"/>
          </a:p>
        </p:txBody>
      </p:sp>
      <p:graphicFrame>
        <p:nvGraphicFramePr>
          <p:cNvPr id="4" name="Grafiek 3">
            <a:extLst>
              <a:ext uri="{FF2B5EF4-FFF2-40B4-BE49-F238E27FC236}">
                <a16:creationId xmlns:a16="http://schemas.microsoft.com/office/drawing/2014/main" id="{0499D0A4-0D10-400F-8B2F-895FEE481C2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0705965"/>
              </p:ext>
            </p:extLst>
          </p:nvPr>
        </p:nvGraphicFramePr>
        <p:xfrm>
          <a:off x="6795571" y="2367092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892739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12375A-81EE-408F-A171-D4AD6E03A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weet je al over het onderwerp?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654AD1A-12CD-4BBF-8EED-E8B783F4A64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endParaRPr lang="nl-NL" dirty="0"/>
          </a:p>
          <a:p>
            <a:pPr lvl="1"/>
            <a:r>
              <a:rPr lang="nl-NL" dirty="0"/>
              <a:t>Heb je er iets over gehoord of gelezen?</a:t>
            </a:r>
            <a:endParaRPr lang="nl-NL" sz="1600" dirty="0"/>
          </a:p>
          <a:p>
            <a:pPr lvl="1"/>
            <a:r>
              <a:rPr lang="nl-NL" dirty="0"/>
              <a:t>Is of was het een belangrijke kwestie?</a:t>
            </a:r>
            <a:endParaRPr lang="nl-NL" sz="1600" dirty="0"/>
          </a:p>
          <a:p>
            <a:pPr lvl="1"/>
            <a:r>
              <a:rPr lang="nl-NL" dirty="0"/>
              <a:t>Welke meningen zijn er over dit onderwerp?</a:t>
            </a:r>
            <a:endParaRPr lang="nl-NL" sz="1600" dirty="0"/>
          </a:p>
          <a:p>
            <a:pPr lvl="1"/>
            <a:r>
              <a:rPr lang="nl-NL" dirty="0"/>
              <a:t>Wat is je eigen mening over dit onderwerp?</a:t>
            </a:r>
          </a:p>
          <a:p>
            <a:pPr lvl="1"/>
            <a:endParaRPr lang="nl-NL" sz="1600" dirty="0"/>
          </a:p>
          <a:p>
            <a:pPr lvl="1"/>
            <a:endParaRPr lang="nl-NL" sz="1600" dirty="0"/>
          </a:p>
          <a:p>
            <a:pPr marL="6103938" lvl="1" indent="0" algn="r">
              <a:buNone/>
            </a:pPr>
            <a:r>
              <a:rPr lang="nl-NL" sz="600" dirty="0"/>
              <a:t>Bron: https://www.google.nl/search?biw=1391&amp;bih=626&amp;tbm=isch&amp;sa=1&amp;ei=Q_7qWsD3Es-3kwWL87DwCA&amp;q=vraagteken&amp;oq=vraagteken&amp;gs_l=psy-ab.3..0l10.475509.477150.0.478405.10.5.0.5.5.0.172.723.0j5.5.0....0...1c.1.64.psy-ab..0.10.1231...0i67k1.0.0LtNBowHqQA#imgdii=saKzWA32rhqgFM:&amp;imgrc=3d0d8YZJjfXKkM:&amp;spf=1525350435310</a:t>
            </a:r>
          </a:p>
          <a:p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740944B6-7529-4BC1-BE0D-3E7EE4ABB0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2053" y="2214694"/>
            <a:ext cx="4207354" cy="2643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5067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DEB510-1CC6-4157-9D87-F1123A664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Om wat voor soort tekst gaat het?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BA4C897-74E1-4FF5-A4A7-98A90E0E68E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4490908"/>
          </a:xfrm>
        </p:spPr>
        <p:txBody>
          <a:bodyPr>
            <a:normAutofit fontScale="40000" lnSpcReduction="20000"/>
          </a:bodyPr>
          <a:lstStyle/>
          <a:p>
            <a:endParaRPr lang="nl-NL" sz="8000" dirty="0"/>
          </a:p>
          <a:p>
            <a:pPr lvl="1"/>
            <a:r>
              <a:rPr lang="nl-NL" sz="5000" dirty="0"/>
              <a:t>een kranten-/tijdschriftenartikel</a:t>
            </a:r>
          </a:p>
          <a:p>
            <a:pPr lvl="1"/>
            <a:r>
              <a:rPr lang="nl-NL" sz="5000" dirty="0"/>
              <a:t>een email of brief</a:t>
            </a:r>
          </a:p>
          <a:p>
            <a:pPr lvl="1"/>
            <a:r>
              <a:rPr lang="nl-NL" sz="5000" dirty="0"/>
              <a:t>een advertentie of folder</a:t>
            </a:r>
          </a:p>
          <a:p>
            <a:pPr lvl="1"/>
            <a:r>
              <a:rPr lang="nl-NL" sz="5000" dirty="0"/>
              <a:t>een kort verhaal</a:t>
            </a:r>
          </a:p>
          <a:p>
            <a:pPr lvl="1"/>
            <a:r>
              <a:rPr lang="nl-NL" sz="5000" dirty="0"/>
              <a:t>een gedicht of songtekst</a:t>
            </a:r>
          </a:p>
          <a:p>
            <a:pPr lvl="1"/>
            <a:r>
              <a:rPr lang="nl-NL" sz="5000" dirty="0"/>
              <a:t>een recept of gebruiksaanwijzing</a:t>
            </a:r>
          </a:p>
          <a:p>
            <a:pPr lvl="1"/>
            <a:r>
              <a:rPr lang="nl-NL" sz="5000" dirty="0"/>
              <a:t>Instructie</a:t>
            </a:r>
          </a:p>
          <a:p>
            <a:pPr marL="6996113" lvl="1" indent="0">
              <a:buNone/>
            </a:pPr>
            <a:r>
              <a:rPr lang="nl-NL" sz="1600" dirty="0" err="1"/>
              <a:t>ron</a:t>
            </a:r>
            <a:r>
              <a:rPr lang="nl-NL" sz="1600" dirty="0"/>
              <a:t>: https://www.google.nl/search?biw=1391&amp;bih=626&amp;tbm=isch&amp;sa=1&amp;ei=NgHrWsirDcOtkwXg1JKABg&amp;q=titels+krantenartikel&amp;oq=titels+krantenartikel&amp;gs_l=psy-ab.12...1828.1828.0.3421.1.1.0.0.0.0.46.46.1.1.0....0...1c.1.64.psy-ab..0.0.0....0.JsxGIl8j0Po#imgrc=mD-yh_khMSLjuM:&amp;spf=1525350715262</a:t>
            </a:r>
          </a:p>
          <a:p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9A2310AA-7868-47C2-AB38-B2A3C8AED8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98143" y="2214694"/>
            <a:ext cx="2143125" cy="3219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80572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FF3FD2-CE49-4636-BDE0-F598487220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Een eerste </a:t>
            </a:r>
            <a:r>
              <a:rPr lang="nl-NL" dirty="0" err="1"/>
              <a:t>doorname</a:t>
            </a:r>
            <a:r>
              <a:rPr lang="nl-NL" dirty="0"/>
              <a:t> van de tekst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803CA2F-00C6-42F8-8778-A43D523BEBB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25000" lnSpcReduction="20000"/>
          </a:bodyPr>
          <a:lstStyle/>
          <a:p>
            <a:pPr lvl="0"/>
            <a:endParaRPr lang="nl-NL" dirty="0"/>
          </a:p>
          <a:p>
            <a:pPr lvl="0"/>
            <a:endParaRPr lang="nl-NL" sz="8000" dirty="0"/>
          </a:p>
          <a:p>
            <a:pPr lvl="0"/>
            <a:r>
              <a:rPr lang="nl-NL" sz="8000" dirty="0"/>
              <a:t>Iets algemeens</a:t>
            </a:r>
          </a:p>
          <a:p>
            <a:pPr lvl="0"/>
            <a:r>
              <a:rPr lang="nl-NL" sz="8000" dirty="0"/>
              <a:t>bepaalde specifieke feiten</a:t>
            </a:r>
          </a:p>
          <a:p>
            <a:pPr lvl="0"/>
            <a:r>
              <a:rPr lang="nl-NL" sz="8000" dirty="0"/>
              <a:t>een oplossing</a:t>
            </a:r>
          </a:p>
          <a:p>
            <a:pPr marL="0" indent="0" algn="r">
              <a:buNone/>
            </a:pPr>
            <a:endParaRPr lang="nl-NL" sz="800" dirty="0"/>
          </a:p>
          <a:p>
            <a:pPr marL="6731000" indent="0">
              <a:buNone/>
            </a:pPr>
            <a:endParaRPr lang="nl-NL" sz="800" dirty="0"/>
          </a:p>
          <a:p>
            <a:pPr marL="6731000" indent="0">
              <a:buNone/>
            </a:pPr>
            <a:endParaRPr lang="nl-NL" sz="800" dirty="0"/>
          </a:p>
          <a:p>
            <a:pPr marL="6731000" indent="0">
              <a:buNone/>
            </a:pPr>
            <a:r>
              <a:rPr lang="nl-NL" sz="2400" dirty="0" err="1"/>
              <a:t>Bron:ttps</a:t>
            </a:r>
            <a:r>
              <a:rPr lang="nl-NL" sz="2400" dirty="0"/>
              <a:t>://www.google.nl/search?biw=1391&amp;bih=626&amp;tbm=isch&amp;sa=1&amp;ei=-gHrWsLKE4bSkgXf4oz4DA&amp;q=tekening+verrekijker&amp;oq=tekening+verrekijker&amp;gs_l=</a:t>
            </a:r>
            <a:r>
              <a:rPr lang="nl-NL" sz="2400" b="1" dirty="0"/>
              <a:t>psy-ab.3..0j0i7i30k1.26176.28533.0.29920.9.9.0.0.0.0.200.1263.0j8j1.9.0....0...1c.1.64.psy-ab..0.9.1241...0i13k1.0.F7n9AWMC8VQ#imgrc=aCrG3pKsvHWBLM:&amp;spf=1525350937857</a:t>
            </a:r>
          </a:p>
          <a:p>
            <a:pPr marL="0" indent="0">
              <a:buNone/>
            </a:pPr>
            <a:r>
              <a:rPr lang="nl-NL" sz="5500" b="1" dirty="0">
                <a:solidFill>
                  <a:srgbClr val="C00000"/>
                </a:solidFill>
              </a:rPr>
              <a:t>Lees eerst de vragen die bij de tekst horen door om een juiste keuze te kunnen maken: zie ook vraagsoorten en toepassen leesstrategie.</a:t>
            </a:r>
          </a:p>
          <a:p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EBAC3F0D-00D5-4D5B-8273-1FCABC6B73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81121" y="2266950"/>
            <a:ext cx="2667000" cy="232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71548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F2D295-6F51-4FA6-A82A-8D3888822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Auteursintenties?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53F91D1-841C-4343-A973-84E1A6D4CDA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endParaRPr lang="nl-NL" dirty="0"/>
          </a:p>
          <a:p>
            <a:pPr lvl="1"/>
            <a:r>
              <a:rPr lang="nl-NL" dirty="0"/>
              <a:t>Lezers vermaken door iets leuks of interessants te vertellen </a:t>
            </a:r>
            <a:r>
              <a:rPr lang="nl-NL" dirty="0">
                <a:sym typeface="Wingdings" panose="05000000000000000000" pitchFamily="2" charset="2"/>
              </a:rPr>
              <a:t></a:t>
            </a:r>
            <a:r>
              <a:rPr lang="nl-NL" dirty="0"/>
              <a:t> </a:t>
            </a:r>
            <a:r>
              <a:rPr lang="nl-NL" b="1" dirty="0"/>
              <a:t>amuseren</a:t>
            </a:r>
            <a:endParaRPr lang="nl-NL" sz="1600" dirty="0"/>
          </a:p>
          <a:p>
            <a:pPr lvl="1"/>
            <a:r>
              <a:rPr lang="nl-NL" dirty="0"/>
              <a:t>Lezers uitleggen hoe iets in elkaar zit </a:t>
            </a:r>
            <a:r>
              <a:rPr lang="nl-NL" dirty="0">
                <a:sym typeface="Wingdings" panose="05000000000000000000" pitchFamily="2" charset="2"/>
              </a:rPr>
              <a:t></a:t>
            </a:r>
            <a:r>
              <a:rPr lang="nl-NL" dirty="0"/>
              <a:t> </a:t>
            </a:r>
            <a:r>
              <a:rPr lang="nl-NL" b="1" dirty="0"/>
              <a:t>informeren</a:t>
            </a:r>
            <a:endParaRPr lang="nl-NL" sz="1600" dirty="0"/>
          </a:p>
          <a:p>
            <a:pPr lvl="1"/>
            <a:r>
              <a:rPr lang="nl-NL" dirty="0"/>
              <a:t>Lezers </a:t>
            </a:r>
            <a:r>
              <a:rPr lang="nl-NL" b="1" dirty="0"/>
              <a:t>overtuigen</a:t>
            </a:r>
            <a:r>
              <a:rPr lang="nl-NL" dirty="0"/>
              <a:t> van een bepaalde mening</a:t>
            </a:r>
            <a:endParaRPr lang="nl-NL" sz="1600" dirty="0"/>
          </a:p>
          <a:p>
            <a:pPr lvl="1"/>
            <a:r>
              <a:rPr lang="nl-NL" dirty="0"/>
              <a:t>Lezers aanzetten iets te gaan doen (bijv. iets kopen) </a:t>
            </a:r>
            <a:r>
              <a:rPr lang="nl-NL" dirty="0">
                <a:sym typeface="Wingdings" panose="05000000000000000000" pitchFamily="2" charset="2"/>
              </a:rPr>
              <a:t></a:t>
            </a:r>
            <a:r>
              <a:rPr lang="nl-NL" dirty="0"/>
              <a:t> </a:t>
            </a:r>
            <a:r>
              <a:rPr lang="nl-NL" b="1" dirty="0"/>
              <a:t>activeren</a:t>
            </a:r>
            <a:r>
              <a:rPr lang="nl-NL" dirty="0"/>
              <a:t> </a:t>
            </a:r>
            <a:endParaRPr lang="nl-NL" sz="1600" dirty="0"/>
          </a:p>
          <a:p>
            <a:pPr lvl="1"/>
            <a:r>
              <a:rPr lang="nl-NL" dirty="0"/>
              <a:t>Andere auteursintenties: Wat wil de auteur van of met mij:</a:t>
            </a:r>
          </a:p>
          <a:p>
            <a:pPr marL="457200" lvl="1" indent="0">
              <a:buNone/>
            </a:pPr>
            <a:r>
              <a:rPr lang="nl-NL" dirty="0"/>
              <a:t>    Bang maken, iets weten, geruststellen of voor de gek houden </a:t>
            </a:r>
          </a:p>
          <a:p>
            <a:endParaRPr lang="nl-NL" sz="1800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78636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83B147-A4FD-4DFE-8D7D-9AF1DC39E6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CE450E7-CB29-4B8B-BC36-FC96C8A3745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nl-NL" dirty="0"/>
              <a:t>Bron:</a:t>
            </a:r>
            <a:r>
              <a:rPr lang="nl-NL" b="1" dirty="0"/>
              <a:t> </a:t>
            </a:r>
            <a:r>
              <a:rPr lang="nl-NL" i="1" dirty="0"/>
              <a:t>https://leeuwenhorstduits.wikispaces.com/file/view/Leesstrategiëen.doc</a:t>
            </a:r>
            <a:endParaRPr lang="nl-NL" dirty="0"/>
          </a:p>
          <a:p>
            <a:r>
              <a:rPr lang="nl-NL" dirty="0"/>
              <a:t>Bron: </a:t>
            </a:r>
            <a:r>
              <a:rPr lang="nl-NL" u="sng" dirty="0">
                <a:hlinkClick r:id="rId2"/>
              </a:rPr>
              <a:t>file:///F:/Master%20Duits/module%20arrangeren/421-831-1-SM%20artikel%20van%20prof.%20Westh..pdf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8972590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Druppel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Druppel</Template>
  <TotalTime>34</TotalTime>
  <Words>487</Words>
  <Application>Microsoft Office PowerPoint</Application>
  <PresentationFormat>Breedbeeld</PresentationFormat>
  <Paragraphs>50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Arial</vt:lpstr>
      <vt:lpstr>Tw Cen MT</vt:lpstr>
      <vt:lpstr>Wingdings</vt:lpstr>
      <vt:lpstr>Druppel</vt:lpstr>
      <vt:lpstr>Oriënterend lezen</vt:lpstr>
      <vt:lpstr>Waar gaat de tekst over?</vt:lpstr>
      <vt:lpstr>Wat weet je al over het onderwerp?</vt:lpstr>
      <vt:lpstr>Om wat voor soort tekst gaat het?</vt:lpstr>
      <vt:lpstr>Een eerste doorname van de tekst</vt:lpstr>
      <vt:lpstr>Auteursintenties?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Oriënterend lezen</dc:title>
  <dc:creator>J Dam</dc:creator>
  <cp:lastModifiedBy>J Dam</cp:lastModifiedBy>
  <cp:revision>3</cp:revision>
  <dcterms:created xsi:type="dcterms:W3CDTF">2018-05-03T12:09:13Z</dcterms:created>
  <dcterms:modified xsi:type="dcterms:W3CDTF">2018-05-03T12:43:18Z</dcterms:modified>
</cp:coreProperties>
</file>